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Corsiva"/>
      <p:regular r:id="rId32"/>
      <p:bold r:id="rId33"/>
      <p:italic r:id="rId34"/>
      <p:boldItalic r:id="rId35"/>
    </p:embeddedFont>
    <p:embeddedFont>
      <p:font typeface="Roboto"/>
      <p:regular r:id="rId36"/>
      <p:bold r:id="rId37"/>
      <p:italic r:id="rId38"/>
      <p:boldItalic r:id="rId39"/>
    </p:embeddedFont>
    <p:embeddedFont>
      <p:font typeface="Lora"/>
      <p:regular r:id="rId40"/>
      <p:bold r:id="rId41"/>
      <p:italic r:id="rId42"/>
      <p:boldItalic r:id="rId43"/>
    </p:embeddedFont>
    <p:embeddedFont>
      <p:font typeface="Oswald"/>
      <p:regular r:id="rId44"/>
      <p:bold r:id="rId45"/>
    </p:embeddedFont>
    <p:embeddedFont>
      <p:font typeface="Merriweather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0" roundtripDataSignature="AMtx7mhZ/ZWr+fXnIuWSXcNizeesZw0G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478FA12-6A2D-4B91-BE82-AB5BDF2761A5}">
  <a:tblStyle styleId="{D478FA12-6A2D-4B91-BE82-AB5BDF2761A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ora-regular.fntdata"/><Relationship Id="rId42" Type="http://schemas.openxmlformats.org/officeDocument/2006/relationships/font" Target="fonts/Lora-italic.fntdata"/><Relationship Id="rId41" Type="http://schemas.openxmlformats.org/officeDocument/2006/relationships/font" Target="fonts/Lora-bold.fntdata"/><Relationship Id="rId44" Type="http://schemas.openxmlformats.org/officeDocument/2006/relationships/font" Target="fonts/Oswald-regular.fntdata"/><Relationship Id="rId43" Type="http://schemas.openxmlformats.org/officeDocument/2006/relationships/font" Target="fonts/Lora-boldItalic.fntdata"/><Relationship Id="rId46" Type="http://schemas.openxmlformats.org/officeDocument/2006/relationships/font" Target="fonts/Merriweather-regular.fntdata"/><Relationship Id="rId45" Type="http://schemas.openxmlformats.org/officeDocument/2006/relationships/font" Target="fonts/Oswal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erriweather-italic.fntdata"/><Relationship Id="rId47" Type="http://schemas.openxmlformats.org/officeDocument/2006/relationships/font" Target="fonts/Merriweather-bold.fntdata"/><Relationship Id="rId49" Type="http://schemas.openxmlformats.org/officeDocument/2006/relationships/font" Target="fonts/Merriweather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font" Target="fonts/Corsiva-bold.fntdata"/><Relationship Id="rId32" Type="http://schemas.openxmlformats.org/officeDocument/2006/relationships/font" Target="fonts/Corsiva-regular.fntdata"/><Relationship Id="rId35" Type="http://schemas.openxmlformats.org/officeDocument/2006/relationships/font" Target="fonts/Corsiva-boldItalic.fntdata"/><Relationship Id="rId34" Type="http://schemas.openxmlformats.org/officeDocument/2006/relationships/font" Target="fonts/Corsiva-italic.fntdata"/><Relationship Id="rId37" Type="http://schemas.openxmlformats.org/officeDocument/2006/relationships/font" Target="fonts/Roboto-bold.fntdata"/><Relationship Id="rId36" Type="http://schemas.openxmlformats.org/officeDocument/2006/relationships/font" Target="fonts/Roboto-regular.fntdata"/><Relationship Id="rId39" Type="http://schemas.openxmlformats.org/officeDocument/2006/relationships/font" Target="fonts/Roboto-boldItalic.fntdata"/><Relationship Id="rId38" Type="http://schemas.openxmlformats.org/officeDocument/2006/relationships/font" Target="fonts/Roboto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fig = plt.figure(figsize=(20,20))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ax = fig.add_subplot(221)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ax2 = fig.add_subplot(222)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ax3 = fig.add_subplot(223)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ax4 = fig.add_subplot(224)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colors = ['mistyrose','plum','sandybrown','lemonchiffon','lightsalmon']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label = ['Bachelor','PhD','Higher Diploma','Diploma','Master']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df[(df['Job category'] == 'Data analyst') &amp; (df['Minimum education level'] != 'Not specified')]['Minimum education level'].value_counts().plot(kind='pie',autopct='%.2f%%',title='Minimum Education Level for Data Analyst in HK', ax=ax, colors=colors, labels=label)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df[(df['Job category'] == 'Data analyst') &amp; (df['Maximum education level'] != 'Not specified')]['Maximum education level'].value_counts().plot(kind='pie',autopct='%.2f%%',title='Maximum Education Level for Data Analyst in HK', ax=ax2,colors=colors, labels=label)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df[(df['Job category'] == 'Data scientist')  &amp; (df['Minimum education level'] != 'Not specified')]['Minimum education level'].value_counts().plot(kind='pie',autopct='%.2f%%',title='Minimum Education Level for Data Scientist in HK', ax=ax3,colors=colors,labels=label)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df[(df['Job category'] == 'Data scientist') &amp; (df['Maximum education level'] != 'Not specified')]['Maximum education level'].value_counts().plot(kind='pie',autopct='%.2f%%',title='Maximum Education Level for Data Scientist in HK', ax=ax4,colors=colors,labels=label)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fig = plt.figure(figsize=(20,20))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ax = fig.add_subplot(221)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ax2 = fig.add_subplot(222)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ax3 = fig.add_subplot(223)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ax4 = fig.add_subplot(224)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label = ['Y','N']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color = ['darkorange','moccasin']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df[df['Job category'] == 'Data analyst']['Visualisation tool'].value_counts().plot(kind='pie',autopct='%.2f%%',title='Visualisation skills of Hk Data Analyst', ax=ax, labels=label,colors=color)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df[df['Job category'] == 'Data analyst']['Programming tool'].value_counts().plot(kind='pie',autopct='%.2f%%',title='Programming skills of Hk Data Analyst', ax=ax2,labels=label,colors=color)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df[df['Job category'] == 'Data scientist']['Visualisation tool'].value_counts().plot(kind='pie',autopct='%.2f%%',title='Visualisation skills of Hk Data Scientist', ax=ax3,labels=label,colors=color)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df[df['Job category'] == 'Data scientist']['Programming tool'].value_counts().plot(kind='pie',autopct='%.2f%%',title='Programming skills of Hk Data Scientist', ax=ax4,labels=label,colors=color)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fig = plt.figure(figsize=(20,20))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ax = fig.add_subplot(221)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ax2 = fig.add_subplot(222)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ax3 = fig.add_subplot(223)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ax4 = fig.add_subplot(224)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label = ['Y','N']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color = ['darkorange','moccasin']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df[df['Job category'] == 'Data analyst']['Visualisation tool'].value_counts().plot(kind='pie',autopct='%.2f%%',title='Visualisation skills of Hk Data Analyst', ax=ax, labels=label,colors=color)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df[df['Job category'] == 'Data analyst']['Programming tool'].value_counts().plot(kind='pie',autopct='%.2f%%',title='Programming skills of Hk Data Analyst', ax=ax2,labels=label,colors=color)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df[df['Job category'] == 'Data scientist']['Visualisation tool'].value_counts().plot(kind='pie',autopct='%.2f%%',title='Visualisation skills of Hk Data Scientist', ax=ax3,labels=label,colors=color)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df[df['Job category'] == 'Data scientist']['Programming tool'].value_counts().plot(kind='pie',autopct='%.2f%%',title='Programming skills of Hk Data Scientist', ax=ax4,labels=label,colors=color)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Dataframe (hk n singapore)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Data cleaning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Feature engineering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Programming tools, Visualisation tools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Challenge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Industry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Retail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Banking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Finance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Insurance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logistics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8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8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_ONLY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7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37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7" name="Google Shape;5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9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9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17" name="Google Shape;17;p29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8" name="Google Shape;18;p2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29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" name="Google Shape;2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_NUMBER">
  <p:cSld name="BIG_NUMBER">
    <p:bg>
      <p:bgPr>
        <a:solidFill>
          <a:schemeClr val="dk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0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0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4" name="Google Shape;2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TWO_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1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31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9" name="Google Shape;29;p31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" type="secHead">
  <p:cSld name="SECTION_HEADER">
    <p:bg>
      <p:bgPr>
        <a:solidFill>
          <a:schemeClr val="accent3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2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33" name="Google Shape;33;p32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4" name="Google Shape;34;p32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" name="Google Shape;3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3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3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_COLUMN_TEXT">
  <p:cSld name="ONE_COLUM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4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34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34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4" name="Google Shape;4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_POINT">
  <p:cSld name="MAIN_POINT">
    <p:bg>
      <p:bgPr>
        <a:solidFill>
          <a:schemeClr val="accent3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5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7" name="Google Shape;4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36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36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2" name="Google Shape;52;p36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3" name="Google Shape;5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"/>
          <p:cNvSpPr txBox="1"/>
          <p:nvPr>
            <p:ph type="ctrTitle"/>
          </p:nvPr>
        </p:nvSpPr>
        <p:spPr>
          <a:xfrm>
            <a:off x="311700" y="480925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Indeed.com</a:t>
            </a:r>
            <a:endParaRPr/>
          </a:p>
        </p:txBody>
      </p:sp>
      <p:sp>
        <p:nvSpPr>
          <p:cNvPr id="65" name="Google Shape;65;p1"/>
          <p:cNvSpPr txBox="1"/>
          <p:nvPr>
            <p:ph idx="1" type="subTitle"/>
          </p:nvPr>
        </p:nvSpPr>
        <p:spPr>
          <a:xfrm>
            <a:off x="3066959" y="3066781"/>
            <a:ext cx="4848900" cy="18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7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Group 3 </a:t>
            </a:r>
            <a:endParaRPr sz="27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7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7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Lota | Ellery | Maggie</a:t>
            </a:r>
            <a:endParaRPr sz="27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2500">
              <a:solidFill>
                <a:srgbClr val="FFFFFF"/>
              </a:solidFill>
            </a:endParaRPr>
          </a:p>
        </p:txBody>
      </p:sp>
      <p:sp>
        <p:nvSpPr>
          <p:cNvPr id="66" name="Google Shape;66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"/>
          <p:cNvSpPr txBox="1"/>
          <p:nvPr/>
        </p:nvSpPr>
        <p:spPr>
          <a:xfrm>
            <a:off x="311700" y="1136400"/>
            <a:ext cx="80745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chemeClr val="accent1"/>
                </a:solidFill>
                <a:latin typeface="Corsiva"/>
                <a:ea typeface="Corsiva"/>
                <a:cs typeface="Corsiva"/>
                <a:sym typeface="Corsiva"/>
              </a:rPr>
              <a:t>To evaluate the development of data analysis in HK  &amp; SG through Indeed.com</a:t>
            </a:r>
            <a:endParaRPr b="0" i="0" sz="3200" u="none" cap="none" strike="noStrike">
              <a:solidFill>
                <a:schemeClr val="accent1"/>
              </a:solidFill>
              <a:latin typeface="Corsiva"/>
              <a:ea typeface="Corsiva"/>
              <a:cs typeface="Corsiva"/>
              <a:sym typeface="Corsi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" name="Google Shape;134;p10"/>
          <p:cNvSpPr txBox="1"/>
          <p:nvPr>
            <p:ph type="title"/>
          </p:nvPr>
        </p:nvSpPr>
        <p:spPr>
          <a:xfrm>
            <a:off x="370375" y="373975"/>
            <a:ext cx="53349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/>
              <a:t>Salary </a:t>
            </a:r>
            <a:endParaRPr sz="3000"/>
          </a:p>
        </p:txBody>
      </p:sp>
      <p:sp>
        <p:nvSpPr>
          <p:cNvPr id="135" name="Google Shape;135;p10"/>
          <p:cNvSpPr txBox="1"/>
          <p:nvPr>
            <p:ph idx="1" type="body"/>
          </p:nvPr>
        </p:nvSpPr>
        <p:spPr>
          <a:xfrm>
            <a:off x="195925" y="1327700"/>
            <a:ext cx="2960400" cy="18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ora"/>
              <a:buChar char="●"/>
            </a:pPr>
            <a:r>
              <a:rPr lang="en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Exclude all data without salary </a:t>
            </a:r>
            <a:endParaRPr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ora"/>
              <a:buChar char="●"/>
            </a:pPr>
            <a:r>
              <a:rPr lang="en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On average</a:t>
            </a:r>
            <a:endParaRPr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ora"/>
              <a:buChar char="○"/>
            </a:pPr>
            <a:r>
              <a:rPr lang="en" sz="13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HK : </a:t>
            </a:r>
            <a:r>
              <a:rPr b="1" lang="en" sz="13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$ 20-40k</a:t>
            </a:r>
            <a:r>
              <a:rPr lang="en" sz="13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(based on 7 % data)</a:t>
            </a:r>
            <a:endParaRPr sz="13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ora"/>
              <a:buChar char="○"/>
            </a:pPr>
            <a:r>
              <a:rPr lang="en" sz="13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Singapore: </a:t>
            </a:r>
            <a:r>
              <a:rPr b="1" lang="en" sz="13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$ 20-40k</a:t>
            </a:r>
            <a:endParaRPr b="1" sz="13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u="sng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Why for reference only?</a:t>
            </a:r>
            <a:endParaRPr b="1" u="sng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ora"/>
              <a:buChar char="●"/>
            </a:pPr>
            <a:r>
              <a:rPr lang="en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Hard to identify job grade</a:t>
            </a:r>
            <a:endParaRPr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ora"/>
              <a:buChar char="●"/>
            </a:pPr>
            <a:r>
              <a:rPr lang="en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Huge variance can be found</a:t>
            </a:r>
            <a:endParaRPr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300"/>
              <a:buFont typeface="Lora"/>
              <a:buChar char="●"/>
            </a:pPr>
            <a:r>
              <a:rPr lang="en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Result in  inaccurate average salary</a:t>
            </a:r>
            <a:endParaRPr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36" name="Google Shape;136;p10"/>
          <p:cNvPicPr preferRelativeResize="0"/>
          <p:nvPr/>
        </p:nvPicPr>
        <p:blipFill rotWithShape="1">
          <a:blip r:embed="rId3">
            <a:alphaModFix/>
          </a:blip>
          <a:srcRect b="0" l="0" r="0" t="27989"/>
          <a:stretch/>
        </p:blipFill>
        <p:spPr>
          <a:xfrm>
            <a:off x="4000450" y="2562975"/>
            <a:ext cx="4926998" cy="258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0"/>
          <p:cNvSpPr/>
          <p:nvPr/>
        </p:nvSpPr>
        <p:spPr>
          <a:xfrm>
            <a:off x="7279575" y="2843900"/>
            <a:ext cx="1442700" cy="327900"/>
          </a:xfrm>
          <a:prstGeom prst="roundRect">
            <a:avLst>
              <a:gd fmla="val 16667" name="adj"/>
            </a:avLst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Hong Kong</a:t>
            </a:r>
            <a:endParaRPr b="0" i="0" sz="1400" u="none" cap="none" strike="noStrike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38" name="Google Shape;13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1025" y="98696"/>
            <a:ext cx="4926999" cy="240597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0"/>
          <p:cNvSpPr/>
          <p:nvPr/>
        </p:nvSpPr>
        <p:spPr>
          <a:xfrm>
            <a:off x="7315136" y="373976"/>
            <a:ext cx="1371600" cy="340500"/>
          </a:xfrm>
          <a:prstGeom prst="roundRect">
            <a:avLst>
              <a:gd fmla="val 16667" name="adj"/>
            </a:avLst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Singapore</a:t>
            </a:r>
            <a:endParaRPr b="0" i="0" sz="1400" u="none" cap="none" strike="noStrike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9925" y="2802988"/>
            <a:ext cx="3133900" cy="225383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11"/>
          <p:cNvSpPr txBox="1"/>
          <p:nvPr>
            <p:ph type="title"/>
          </p:nvPr>
        </p:nvSpPr>
        <p:spPr>
          <a:xfrm>
            <a:off x="370375" y="373975"/>
            <a:ext cx="53349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/>
              <a:t>Language Requirement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000"/>
          </a:p>
        </p:txBody>
      </p:sp>
      <p:sp>
        <p:nvSpPr>
          <p:cNvPr id="147" name="Google Shape;147;p11"/>
          <p:cNvSpPr txBox="1"/>
          <p:nvPr>
            <p:ph idx="1" type="body"/>
          </p:nvPr>
        </p:nvSpPr>
        <p:spPr>
          <a:xfrm>
            <a:off x="77500" y="1333800"/>
            <a:ext cx="3735600" cy="3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●"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In Hong Kong: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○"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Needs to be fluent  in both languages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○"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Competitive advantage: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■"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Cantonese/Mandarin 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●"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In Singapore: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○"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Requirements of Chinese and English are taken for granted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■"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Thus didn’t specify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8" name="Google Shape;148;p11"/>
          <p:cNvSpPr/>
          <p:nvPr/>
        </p:nvSpPr>
        <p:spPr>
          <a:xfrm rot="-5400000">
            <a:off x="4164600" y="3710675"/>
            <a:ext cx="1442700" cy="327900"/>
          </a:xfrm>
          <a:prstGeom prst="roundRect">
            <a:avLst>
              <a:gd fmla="val 16667" name="adj"/>
            </a:avLst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Singapore</a:t>
            </a:r>
            <a:endParaRPr b="0" i="0" sz="1400" u="none" cap="none" strike="noStrike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49" name="Google Shape;14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9887" y="832125"/>
            <a:ext cx="3133925" cy="210657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1"/>
          <p:cNvSpPr/>
          <p:nvPr/>
        </p:nvSpPr>
        <p:spPr>
          <a:xfrm rot="-5400000">
            <a:off x="4124625" y="1891200"/>
            <a:ext cx="1442700" cy="327900"/>
          </a:xfrm>
          <a:prstGeom prst="roundRect">
            <a:avLst>
              <a:gd fmla="val 16667" name="adj"/>
            </a:avLst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Hong Kong</a:t>
            </a:r>
            <a:endParaRPr b="0" i="0" sz="1400" u="none" cap="none" strike="noStrike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6548" y="1168175"/>
            <a:ext cx="4141127" cy="374262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12"/>
          <p:cNvSpPr txBox="1"/>
          <p:nvPr>
            <p:ph type="title"/>
          </p:nvPr>
        </p:nvSpPr>
        <p:spPr>
          <a:xfrm>
            <a:off x="181800" y="127225"/>
            <a:ext cx="32148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/>
              <a:t>Education 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/>
              <a:t>Requirement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000"/>
          </a:p>
        </p:txBody>
      </p:sp>
      <p:sp>
        <p:nvSpPr>
          <p:cNvPr id="158" name="Google Shape;158;p12"/>
          <p:cNvSpPr/>
          <p:nvPr/>
        </p:nvSpPr>
        <p:spPr>
          <a:xfrm>
            <a:off x="5655600" y="4728925"/>
            <a:ext cx="1442700" cy="327900"/>
          </a:xfrm>
          <a:prstGeom prst="roundRect">
            <a:avLst>
              <a:gd fmla="val 16667" name="adj"/>
            </a:avLst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Hong Kong</a:t>
            </a:r>
            <a:endParaRPr b="0" i="0" sz="1400" u="none" cap="none" strike="noStrike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9" name="Google Shape;159;p12"/>
          <p:cNvSpPr/>
          <p:nvPr/>
        </p:nvSpPr>
        <p:spPr>
          <a:xfrm>
            <a:off x="5779038" y="1044025"/>
            <a:ext cx="1442700" cy="3279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Data Analyst</a:t>
            </a:r>
            <a:endParaRPr b="0" i="0" sz="1400" u="none" cap="none" strike="noStrike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0" name="Google Shape;160;p12"/>
          <p:cNvSpPr/>
          <p:nvPr/>
        </p:nvSpPr>
        <p:spPr>
          <a:xfrm>
            <a:off x="5655600" y="2977413"/>
            <a:ext cx="1442700" cy="3279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Data Scientist</a:t>
            </a:r>
            <a:endParaRPr b="0" i="0" sz="1400" u="none" cap="none" strike="noStrike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61" name="Google Shape;16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800" y="1371925"/>
            <a:ext cx="3797649" cy="353887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2"/>
          <p:cNvSpPr/>
          <p:nvPr/>
        </p:nvSpPr>
        <p:spPr>
          <a:xfrm>
            <a:off x="1359275" y="4815600"/>
            <a:ext cx="1442700" cy="327900"/>
          </a:xfrm>
          <a:prstGeom prst="roundRect">
            <a:avLst>
              <a:gd fmla="val 16667" name="adj"/>
            </a:avLst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Singapore</a:t>
            </a:r>
            <a:endParaRPr b="0" i="0" sz="1400" u="none" cap="none" strike="noStrike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3" name="Google Shape;163;p12"/>
          <p:cNvSpPr/>
          <p:nvPr/>
        </p:nvSpPr>
        <p:spPr>
          <a:xfrm>
            <a:off x="1432113" y="1263925"/>
            <a:ext cx="1442700" cy="3279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Data</a:t>
            </a:r>
            <a:r>
              <a:rPr b="0" i="0" lang="en" sz="14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 Analyst</a:t>
            </a:r>
            <a:endParaRPr b="0" i="0" sz="1400" u="none" cap="none" strike="noStrike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4" name="Google Shape;164;p12"/>
          <p:cNvSpPr/>
          <p:nvPr/>
        </p:nvSpPr>
        <p:spPr>
          <a:xfrm>
            <a:off x="1359263" y="3039763"/>
            <a:ext cx="1442700" cy="3279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Data Scientist</a:t>
            </a:r>
            <a:endParaRPr b="0" i="0" sz="1400" u="none" cap="none" strike="noStrike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"/>
          <p:cNvSpPr txBox="1"/>
          <p:nvPr>
            <p:ph type="title"/>
          </p:nvPr>
        </p:nvSpPr>
        <p:spPr>
          <a:xfrm>
            <a:off x="264900" y="1355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/>
              <a:t>Education 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/>
              <a:t>Requirement</a:t>
            </a:r>
            <a:endParaRPr/>
          </a:p>
        </p:txBody>
      </p:sp>
      <p:sp>
        <p:nvSpPr>
          <p:cNvPr id="170" name="Google Shape;170;p13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71" name="Google Shape;17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72" name="Google Shape;172;p13"/>
          <p:cNvGraphicFramePr/>
          <p:nvPr/>
        </p:nvGraphicFramePr>
        <p:xfrm>
          <a:off x="188900" y="1582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{D478FA12-6A2D-4B91-BE82-AB5BDF2761A5}</a:tableStyleId>
              </a:tblPr>
              <a:tblGrid>
                <a:gridCol w="1442050"/>
                <a:gridCol w="2200900"/>
                <a:gridCol w="2931700"/>
                <a:gridCol w="2191550"/>
              </a:tblGrid>
              <a:tr h="283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Hong Kong</a:t>
                      </a:r>
                      <a:endParaRPr b="1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Singapore</a:t>
                      </a:r>
                      <a:endParaRPr b="1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solidFill>
                      <a:srgbClr val="FF9900"/>
                    </a:solidFill>
                  </a:tcPr>
                </a:tc>
              </a:tr>
              <a:tr h="430250"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Data Analyst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Basic requirement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ora"/>
                          <a:ea typeface="Lora"/>
                          <a:cs typeface="Lora"/>
                          <a:sym typeface="Lora"/>
                        </a:rPr>
                        <a:t>Bachelor’s Degree</a:t>
                      </a:r>
                      <a:endParaRPr sz="1400" u="none" cap="none" strike="noStrike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ora"/>
                          <a:ea typeface="Lora"/>
                          <a:cs typeface="Lora"/>
                          <a:sym typeface="Lora"/>
                        </a:rPr>
                        <a:t>Bachelor’s Degree</a:t>
                      </a:r>
                      <a:endParaRPr sz="1400" u="none" cap="none" strike="noStrike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/>
                </a:tc>
              </a:tr>
              <a:tr h="4337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Competitive advantage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ora"/>
                          <a:ea typeface="Lora"/>
                          <a:cs typeface="Lora"/>
                          <a:sym typeface="Lora"/>
                        </a:rPr>
                        <a:t>No obvious insight spotted</a:t>
                      </a:r>
                      <a:endParaRPr sz="1400" u="none" cap="none" strike="noStrike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ora"/>
                          <a:ea typeface="Lora"/>
                          <a:cs typeface="Lora"/>
                          <a:sym typeface="Lora"/>
                        </a:rPr>
                        <a:t>PhD</a:t>
                      </a:r>
                      <a:endParaRPr sz="1400" u="none" cap="none" strike="noStrike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/>
                </a:tc>
              </a:tr>
              <a:tr h="283200"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Data Scientist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Basic requirement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ora"/>
                          <a:ea typeface="Lora"/>
                          <a:cs typeface="Lora"/>
                          <a:sym typeface="Lora"/>
                        </a:rPr>
                        <a:t>Bachelor’s Degree</a:t>
                      </a:r>
                      <a:endParaRPr sz="1400" u="none" cap="none" strike="noStrike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ora"/>
                          <a:ea typeface="Lora"/>
                          <a:cs typeface="Lora"/>
                          <a:sym typeface="Lora"/>
                        </a:rPr>
                        <a:t>Higher Diploma or Bachelor’s Degree</a:t>
                      </a:r>
                      <a:endParaRPr sz="1400" u="none" cap="none" strike="noStrike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/>
                </a:tc>
              </a:tr>
              <a:tr h="10096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Competitive advantage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ora"/>
                          <a:ea typeface="Lora"/>
                          <a:cs typeface="Lora"/>
                          <a:sym typeface="Lora"/>
                        </a:rPr>
                        <a:t>PhD or Master’s Degree</a:t>
                      </a:r>
                      <a:endParaRPr sz="1400" u="none" cap="none" strike="noStrike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ora"/>
                          <a:ea typeface="Lora"/>
                          <a:cs typeface="Lora"/>
                          <a:sym typeface="Lora"/>
                        </a:rPr>
                        <a:t>Mainly PhD</a:t>
                      </a:r>
                      <a:endParaRPr sz="1400" u="none" cap="none" strike="noStrike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9075" y="1922901"/>
            <a:ext cx="4862074" cy="2752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969750"/>
            <a:ext cx="4077898" cy="263652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4"/>
          <p:cNvSpPr txBox="1"/>
          <p:nvPr>
            <p:ph idx="12" type="sldNum"/>
          </p:nvPr>
        </p:nvSpPr>
        <p:spPr>
          <a:xfrm>
            <a:off x="8472458" y="4968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14"/>
          <p:cNvSpPr txBox="1"/>
          <p:nvPr>
            <p:ph type="title"/>
          </p:nvPr>
        </p:nvSpPr>
        <p:spPr>
          <a:xfrm>
            <a:off x="370375" y="156550"/>
            <a:ext cx="81021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/>
              <a:t>Programming Tool: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/>
              <a:t>Python,R,Excel,C++,C,C#,SQL, MySQL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000"/>
          </a:p>
        </p:txBody>
      </p:sp>
      <p:sp>
        <p:nvSpPr>
          <p:cNvPr id="181" name="Google Shape;181;p14"/>
          <p:cNvSpPr/>
          <p:nvPr/>
        </p:nvSpPr>
        <p:spPr>
          <a:xfrm>
            <a:off x="5734147" y="1505025"/>
            <a:ext cx="1510500" cy="367200"/>
          </a:xfrm>
          <a:prstGeom prst="roundRect">
            <a:avLst>
              <a:gd fmla="val 16667" name="adj"/>
            </a:avLst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Hong Kong</a:t>
            </a:r>
            <a:endParaRPr b="0" i="0" sz="1400" u="none" cap="none" strike="noStrike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2" name="Google Shape;182;p14"/>
          <p:cNvSpPr/>
          <p:nvPr/>
        </p:nvSpPr>
        <p:spPr>
          <a:xfrm>
            <a:off x="3081291" y="2873424"/>
            <a:ext cx="996600" cy="4902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Data Analyst</a:t>
            </a:r>
            <a:endParaRPr b="0" i="0" sz="1400" u="none" cap="none" strike="noStrike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3" name="Google Shape;183;p14"/>
          <p:cNvSpPr/>
          <p:nvPr/>
        </p:nvSpPr>
        <p:spPr>
          <a:xfrm>
            <a:off x="4934976" y="2960658"/>
            <a:ext cx="1147200" cy="4902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Data</a:t>
            </a:r>
            <a:endParaRPr b="0" i="0" sz="1400" u="none" cap="none" strike="noStrike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Scientist </a:t>
            </a:r>
            <a:endParaRPr b="0" i="0" sz="1400" u="none" cap="none" strike="noStrike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4" name="Google Shape;184;p14"/>
          <p:cNvSpPr/>
          <p:nvPr/>
        </p:nvSpPr>
        <p:spPr>
          <a:xfrm>
            <a:off x="1317600" y="1544325"/>
            <a:ext cx="1442700" cy="327900"/>
          </a:xfrm>
          <a:prstGeom prst="roundRect">
            <a:avLst>
              <a:gd fmla="val 16667" name="adj"/>
            </a:avLst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Singapore</a:t>
            </a:r>
            <a:endParaRPr b="0" i="0" sz="1400" u="none" cap="none" strike="noStrike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5" name="Google Shape;185;p14"/>
          <p:cNvSpPr/>
          <p:nvPr/>
        </p:nvSpPr>
        <p:spPr>
          <a:xfrm>
            <a:off x="745326" y="2383233"/>
            <a:ext cx="1147200" cy="4902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Data</a:t>
            </a:r>
            <a:endParaRPr b="0" i="0" sz="1400" u="none" cap="none" strike="noStrike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Scientist </a:t>
            </a:r>
            <a:endParaRPr b="0" i="0" sz="1400" u="none" cap="none" strike="noStrike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6" name="Google Shape;186;p14"/>
          <p:cNvSpPr/>
          <p:nvPr/>
        </p:nvSpPr>
        <p:spPr>
          <a:xfrm>
            <a:off x="7707616" y="2762049"/>
            <a:ext cx="996600" cy="4902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Data Analyst</a:t>
            </a:r>
            <a:endParaRPr b="0" i="0" sz="1400" u="none" cap="none" strike="noStrike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" name="Google Shape;192;p15"/>
          <p:cNvSpPr txBox="1"/>
          <p:nvPr>
            <p:ph type="title"/>
          </p:nvPr>
        </p:nvSpPr>
        <p:spPr>
          <a:xfrm>
            <a:off x="370375" y="80350"/>
            <a:ext cx="81021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/>
              <a:t>Programming Tool: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/>
              <a:t>Python,R,Excel,C++,C,C#,SQL, MySQL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000"/>
          </a:p>
        </p:txBody>
      </p:sp>
      <p:graphicFrame>
        <p:nvGraphicFramePr>
          <p:cNvPr id="193" name="Google Shape;193;p15"/>
          <p:cNvGraphicFramePr/>
          <p:nvPr/>
        </p:nvGraphicFramePr>
        <p:xfrm>
          <a:off x="952500" y="13831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{D478FA12-6A2D-4B91-BE82-AB5BDF2761A5}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15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Hong Kong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Singapore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 Analyst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 Scientist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 Analyst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 Scientist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dk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1st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Excel</a:t>
                      </a:r>
                      <a:endParaRPr sz="14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Python</a:t>
                      </a:r>
                      <a:endParaRPr sz="14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Excel</a:t>
                      </a:r>
                      <a:endParaRPr sz="14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Python</a:t>
                      </a:r>
                      <a:endParaRPr sz="14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2nd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Python</a:t>
                      </a:r>
                      <a:endParaRPr sz="14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</a:t>
                      </a:r>
                      <a:endParaRPr sz="14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Python</a:t>
                      </a:r>
                      <a:endParaRPr sz="14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Excel</a:t>
                      </a:r>
                      <a:endParaRPr sz="14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3rd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SQL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Excel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SQL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SQL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4th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SQL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C#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C++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94" name="Google Shape;194;p15"/>
          <p:cNvSpPr txBox="1"/>
          <p:nvPr/>
        </p:nvSpPr>
        <p:spPr>
          <a:xfrm>
            <a:off x="777750" y="4088425"/>
            <a:ext cx="7588500" cy="71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Excel is still a necessary skill nowadays &gt; going to be replaced by Python soon</a:t>
            </a:r>
            <a:endParaRPr b="0" i="0" sz="1400" u="none" cap="none" strike="noStrike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More statistical models need to be run by data scientist in HK</a:t>
            </a:r>
            <a:endParaRPr b="0" i="0" sz="1400" u="none" cap="none" strike="noStrike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Fun fact: R is not that common in Singapore</a:t>
            </a:r>
            <a:endParaRPr b="0" i="0" sz="1400" u="none" cap="none" strike="noStrike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00" y="2219625"/>
            <a:ext cx="4268423" cy="222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4799" y="2081549"/>
            <a:ext cx="4679803" cy="235227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" name="Google Shape;202;p16"/>
          <p:cNvSpPr/>
          <p:nvPr/>
        </p:nvSpPr>
        <p:spPr>
          <a:xfrm>
            <a:off x="5640047" y="1311400"/>
            <a:ext cx="1510500" cy="367200"/>
          </a:xfrm>
          <a:prstGeom prst="roundRect">
            <a:avLst>
              <a:gd fmla="val 16667" name="adj"/>
            </a:avLst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Hong Kong</a:t>
            </a:r>
            <a:endParaRPr b="0" i="0" sz="1400" u="none" cap="none" strike="noStrike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3" name="Google Shape;203;p16"/>
          <p:cNvSpPr/>
          <p:nvPr/>
        </p:nvSpPr>
        <p:spPr>
          <a:xfrm>
            <a:off x="2487053" y="1823149"/>
            <a:ext cx="996600" cy="4902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Data Analyst</a:t>
            </a:r>
            <a:endParaRPr b="0" i="0" sz="1400" u="none" cap="none" strike="noStrike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4" name="Google Shape;204;p16"/>
          <p:cNvSpPr/>
          <p:nvPr/>
        </p:nvSpPr>
        <p:spPr>
          <a:xfrm>
            <a:off x="4572001" y="2219633"/>
            <a:ext cx="1147200" cy="4902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Data</a:t>
            </a:r>
            <a:endParaRPr b="0" i="0" sz="1400" u="none" cap="none" strike="noStrike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Scientist </a:t>
            </a:r>
            <a:endParaRPr b="0" i="0" sz="1400" u="none" cap="none" strike="noStrike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5" name="Google Shape;205;p16"/>
          <p:cNvSpPr/>
          <p:nvPr/>
        </p:nvSpPr>
        <p:spPr>
          <a:xfrm>
            <a:off x="1317600" y="1331050"/>
            <a:ext cx="1442700" cy="327900"/>
          </a:xfrm>
          <a:prstGeom prst="roundRect">
            <a:avLst>
              <a:gd fmla="val 16667" name="adj"/>
            </a:avLst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Singapore</a:t>
            </a:r>
            <a:endParaRPr b="0" i="0" sz="1400" u="none" cap="none" strike="noStrike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6" name="Google Shape;206;p16"/>
          <p:cNvSpPr/>
          <p:nvPr/>
        </p:nvSpPr>
        <p:spPr>
          <a:xfrm>
            <a:off x="364789" y="1854083"/>
            <a:ext cx="1147200" cy="4902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Data</a:t>
            </a:r>
            <a:endParaRPr b="0" i="0" sz="1400" u="none" cap="none" strike="noStrike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Scientist </a:t>
            </a:r>
            <a:endParaRPr b="0" i="0" sz="1400" u="none" cap="none" strike="noStrike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7" name="Google Shape;207;p16"/>
          <p:cNvSpPr txBox="1"/>
          <p:nvPr>
            <p:ph type="title"/>
          </p:nvPr>
        </p:nvSpPr>
        <p:spPr>
          <a:xfrm>
            <a:off x="370375" y="80350"/>
            <a:ext cx="61569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Visualization Tool: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/>
              <a:t>Tableau, Power BI &amp; 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/>
              <a:t>Qlik bar chart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000"/>
          </a:p>
        </p:txBody>
      </p:sp>
      <p:sp>
        <p:nvSpPr>
          <p:cNvPr id="208" name="Google Shape;208;p16"/>
          <p:cNvSpPr/>
          <p:nvPr/>
        </p:nvSpPr>
        <p:spPr>
          <a:xfrm>
            <a:off x="7355391" y="2081549"/>
            <a:ext cx="996600" cy="4902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Data Analyst</a:t>
            </a:r>
            <a:endParaRPr b="0" i="0" sz="1400" u="none" cap="none" strike="noStrike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9" name="Google Shape;209;p16"/>
          <p:cNvSpPr txBox="1"/>
          <p:nvPr/>
        </p:nvSpPr>
        <p:spPr>
          <a:xfrm>
            <a:off x="1593150" y="4519225"/>
            <a:ext cx="4126200" cy="44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Popular skills (HK &amp; SG): 	Power BI &amp; Tableau</a:t>
            </a:r>
            <a:endParaRPr b="0" i="0" sz="1400" u="none" cap="none" strike="noStrike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7"/>
          <p:cNvSpPr txBox="1"/>
          <p:nvPr>
            <p:ph type="title"/>
          </p:nvPr>
        </p:nvSpPr>
        <p:spPr>
          <a:xfrm>
            <a:off x="311700" y="29597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Number of Reviews   (HK)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(Only show Companies with 1000+ reviews) </a:t>
            </a:r>
            <a:endParaRPr/>
          </a:p>
        </p:txBody>
      </p:sp>
      <p:sp>
        <p:nvSpPr>
          <p:cNvPr id="215" name="Google Shape;215;p17"/>
          <p:cNvSpPr txBox="1"/>
          <p:nvPr>
            <p:ph idx="1" type="body"/>
          </p:nvPr>
        </p:nvSpPr>
        <p:spPr>
          <a:xfrm>
            <a:off x="223875" y="3008725"/>
            <a:ext cx="2977500" cy="78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ora"/>
              <a:buChar char="●"/>
            </a:pPr>
            <a:r>
              <a:rPr lang="en" sz="14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All are MNCs</a:t>
            </a:r>
            <a:endParaRPr sz="14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ora"/>
              <a:buChar char="●"/>
            </a:pPr>
            <a:r>
              <a:rPr lang="en" sz="14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More MNC job offers in HK</a:t>
            </a:r>
            <a:endParaRPr sz="14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4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16" name="Google Shape;216;p17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217" name="Google Shape;21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8" name="Google Shape;21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9400" y="1318273"/>
            <a:ext cx="5752927" cy="205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7"/>
          <p:cNvSpPr txBox="1"/>
          <p:nvPr/>
        </p:nvSpPr>
        <p:spPr>
          <a:xfrm>
            <a:off x="7846125" y="2633450"/>
            <a:ext cx="879300" cy="49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HK 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2350" y="3291025"/>
            <a:ext cx="4418532" cy="176579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7"/>
          <p:cNvSpPr txBox="1"/>
          <p:nvPr/>
        </p:nvSpPr>
        <p:spPr>
          <a:xfrm>
            <a:off x="7902700" y="4381725"/>
            <a:ext cx="686100" cy="49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SG 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"/>
          <p:cNvSpPr txBox="1"/>
          <p:nvPr>
            <p:ph type="title"/>
          </p:nvPr>
        </p:nvSpPr>
        <p:spPr>
          <a:xfrm>
            <a:off x="311700" y="22287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Ratings of DA / DS Jobs</a:t>
            </a:r>
            <a:endParaRPr/>
          </a:p>
        </p:txBody>
      </p:sp>
      <p:sp>
        <p:nvSpPr>
          <p:cNvPr id="227" name="Google Shape;227;p18"/>
          <p:cNvSpPr txBox="1"/>
          <p:nvPr>
            <p:ph idx="1" type="body"/>
          </p:nvPr>
        </p:nvSpPr>
        <p:spPr>
          <a:xfrm>
            <a:off x="311700" y="1869300"/>
            <a:ext cx="3084900" cy="3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HK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Average Score: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■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3.0 to 3.99 stars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Singapore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Average Score: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■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3.0 to 5.0 stars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9" name="Google Shape;229;p18"/>
          <p:cNvPicPr preferRelativeResize="0"/>
          <p:nvPr/>
        </p:nvPicPr>
        <p:blipFill rotWithShape="1">
          <a:blip r:embed="rId3">
            <a:alphaModFix/>
          </a:blip>
          <a:srcRect b="4510" l="5593" r="7818" t="4926"/>
          <a:stretch/>
        </p:blipFill>
        <p:spPr>
          <a:xfrm>
            <a:off x="3817000" y="765850"/>
            <a:ext cx="5204150" cy="233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7000" y="3098507"/>
            <a:ext cx="5109725" cy="1954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236" name="Google Shape;236;p19"/>
          <p:cNvSpPr txBox="1"/>
          <p:nvPr>
            <p:ph idx="1" type="body"/>
          </p:nvPr>
        </p:nvSpPr>
        <p:spPr>
          <a:xfrm>
            <a:off x="4460550" y="207450"/>
            <a:ext cx="4499100" cy="47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Lora"/>
              <a:buChar char="●"/>
            </a:pPr>
            <a:r>
              <a:rPr b="1" lang="en" sz="1100">
                <a:latin typeface="Lora"/>
                <a:ea typeface="Lora"/>
                <a:cs typeface="Lora"/>
                <a:sym typeface="Lora"/>
              </a:rPr>
              <a:t>During Featuring engineering</a:t>
            </a:r>
            <a:endParaRPr b="1" sz="1100">
              <a:latin typeface="Lora"/>
              <a:ea typeface="Lora"/>
              <a:cs typeface="Lora"/>
              <a:sym typeface="Lora"/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Lora"/>
              <a:buChar char="○"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Challenge 1 :</a:t>
            </a:r>
            <a:endParaRPr b="1">
              <a:latin typeface="Lora"/>
              <a:ea typeface="Lora"/>
              <a:cs typeface="Lora"/>
              <a:sym typeface="Lora"/>
            </a:endParaRPr>
          </a:p>
          <a:p>
            <a:pPr indent="457200" lvl="0" marL="914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100">
                <a:latin typeface="Lora"/>
                <a:ea typeface="Lora"/>
                <a:cs typeface="Lora"/>
                <a:sym typeface="Lora"/>
              </a:rPr>
              <a:t>Code Processing</a:t>
            </a:r>
            <a:endParaRPr b="1" sz="1100">
              <a:latin typeface="Lora"/>
              <a:ea typeface="Lora"/>
              <a:cs typeface="Lora"/>
              <a:sym typeface="Lora"/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Lora"/>
              <a:buChar char="○"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Challenge 2: </a:t>
            </a:r>
            <a:endParaRPr b="1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100">
                <a:latin typeface="Lora"/>
                <a:ea typeface="Lora"/>
                <a:cs typeface="Lora"/>
                <a:sym typeface="Lora"/>
              </a:rPr>
              <a:t>			Imbalanced Data Size</a:t>
            </a:r>
            <a:endParaRPr b="1" sz="1100">
              <a:latin typeface="Lora"/>
              <a:ea typeface="Lora"/>
              <a:cs typeface="Lora"/>
              <a:sym typeface="Lora"/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Lora"/>
              <a:buChar char="○"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Challenge 3:</a:t>
            </a:r>
            <a:endParaRPr b="1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100">
                <a:latin typeface="Lora"/>
                <a:ea typeface="Lora"/>
                <a:cs typeface="Lora"/>
                <a:sym typeface="Lora"/>
              </a:rPr>
              <a:t>			Hard to set keywaord</a:t>
            </a:r>
            <a:endParaRPr b="1" sz="1100">
              <a:latin typeface="Lora"/>
              <a:ea typeface="Lora"/>
              <a:cs typeface="Lora"/>
              <a:sym typeface="Lora"/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Lora"/>
              <a:buChar char="○"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Challenge 4:</a:t>
            </a:r>
            <a:endParaRPr b="1">
              <a:latin typeface="Lora"/>
              <a:ea typeface="Lora"/>
              <a:cs typeface="Lora"/>
              <a:sym typeface="Lora"/>
            </a:endParaRPr>
          </a:p>
          <a:p>
            <a:pPr indent="457200" lvl="0" marL="914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100">
                <a:latin typeface="Lora"/>
                <a:ea typeface="Lora"/>
                <a:cs typeface="Lora"/>
                <a:sym typeface="Lora"/>
              </a:rPr>
              <a:t>Salary Category</a:t>
            </a:r>
            <a:endParaRPr b="1" sz="1100">
              <a:latin typeface="Lora"/>
              <a:ea typeface="Lora"/>
              <a:cs typeface="Lora"/>
              <a:sym typeface="Lora"/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Lora"/>
              <a:buChar char="○"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Challenge 5:</a:t>
            </a:r>
            <a:endParaRPr b="1">
              <a:latin typeface="Lora"/>
              <a:ea typeface="Lora"/>
              <a:cs typeface="Lora"/>
              <a:sym typeface="Lora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100">
                <a:latin typeface="Lora"/>
                <a:ea typeface="Lora"/>
                <a:cs typeface="Lora"/>
                <a:sym typeface="Lora"/>
              </a:rPr>
              <a:t>Job Category</a:t>
            </a:r>
            <a:endParaRPr b="1" sz="1100">
              <a:latin typeface="Lora"/>
              <a:ea typeface="Lora"/>
              <a:cs typeface="Lora"/>
              <a:sym typeface="Lora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100">
                <a:latin typeface="Lora"/>
                <a:ea typeface="Lora"/>
                <a:cs typeface="Lora"/>
                <a:sym typeface="Lora"/>
              </a:rPr>
              <a:t>	</a:t>
            </a:r>
            <a:endParaRPr b="1" sz="11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7" name="Google Shape;23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Objectives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Collecting data from local job websites</a:t>
            </a:r>
            <a:endParaRPr sz="11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70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</a:pPr>
            <a:r>
              <a:rPr lang="en" sz="1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Clean the data</a:t>
            </a:r>
            <a:endParaRPr sz="11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70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</a:pPr>
            <a:r>
              <a:rPr lang="en" sz="1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Feature Engineering</a:t>
            </a:r>
            <a:endParaRPr sz="11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70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</a:pPr>
            <a:r>
              <a:rPr lang="en" sz="1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Explore the data and find insights</a:t>
            </a:r>
            <a:endParaRPr sz="11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70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</a:pPr>
            <a:r>
              <a:rPr lang="en" sz="1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Visualize it and find what you found</a:t>
            </a:r>
            <a:endParaRPr sz="11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70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</a:pPr>
            <a:r>
              <a:rPr lang="en" sz="1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Challenge</a:t>
            </a:r>
            <a:endParaRPr sz="11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73" name="Google Shape;73;p2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Two Main Theme: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●"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Data Analyst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●"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Data Scientist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Comparison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●"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Hong Kong Indeed.com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●"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Singapore Indeed.com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4" name="Google Shape;7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0"/>
          <p:cNvSpPr txBox="1"/>
          <p:nvPr>
            <p:ph idx="1" type="body"/>
          </p:nvPr>
        </p:nvSpPr>
        <p:spPr>
          <a:xfrm>
            <a:off x="311700" y="1505700"/>
            <a:ext cx="84285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●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Time consuming during web-scraping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○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Re-run programme when there are some connection error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243" name="Google Shape;24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4" name="Google Shape;244;p20"/>
          <p:cNvSpPr txBox="1"/>
          <p:nvPr>
            <p:ph type="title"/>
          </p:nvPr>
        </p:nvSpPr>
        <p:spPr>
          <a:xfrm>
            <a:off x="210775" y="240650"/>
            <a:ext cx="90819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/>
              <a:t>Challenge 1 : Code Processing</a:t>
            </a:r>
            <a:endParaRPr b="1" sz="1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000"/>
          </a:p>
        </p:txBody>
      </p:sp>
      <p:pic>
        <p:nvPicPr>
          <p:cNvPr id="245" name="Google Shape;24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550" y="2897376"/>
            <a:ext cx="8322901" cy="139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Challenge 2 : Imbalanced Data Size</a:t>
            </a:r>
            <a:endParaRPr/>
          </a:p>
        </p:txBody>
      </p:sp>
      <p:sp>
        <p:nvSpPr>
          <p:cNvPr id="251" name="Google Shape;251;p21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●"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Lead to inaccuracy in data analysis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○"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Like salary analysis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●"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Information are not provided in a standardised format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○"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Omission of important data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○"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Example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■"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Salary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■"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Language requirement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■"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Education level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■"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Skills set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○"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Not all company will clearly mention information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■"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Difficult to scrap  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2" name="Google Shape;252;p21"/>
          <p:cNvSpPr txBox="1"/>
          <p:nvPr>
            <p:ph idx="2" type="body"/>
          </p:nvPr>
        </p:nvSpPr>
        <p:spPr>
          <a:xfrm>
            <a:off x="4744550" y="3211025"/>
            <a:ext cx="3999900" cy="151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The smaller the data size, the fewer the information is scraped</a:t>
            </a:r>
            <a:endParaRPr sz="2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Leads to Inaccurate Conclusion </a:t>
            </a:r>
            <a:endParaRPr sz="2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3" name="Google Shape;25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4" name="Google Shape;25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4425" y="1427625"/>
            <a:ext cx="4406700" cy="168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Challenge 3 : Hard to set keywords</a:t>
            </a:r>
            <a:endParaRPr/>
          </a:p>
        </p:txBody>
      </p:sp>
      <p:sp>
        <p:nvSpPr>
          <p:cNvPr id="260" name="Google Shape;260;p22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●"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Get qualitative data from Job Description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●"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Many possible keywords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○"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Not able to spot all 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●"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May omit some information from data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○"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‘Master’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■"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Could be just a verb in job description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61" name="Google Shape;261;p22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262" name="Google Shape;26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3" name="Google Shape;26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625" y="1552818"/>
            <a:ext cx="4949524" cy="2682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3"/>
          <p:cNvSpPr txBox="1"/>
          <p:nvPr>
            <p:ph idx="1" type="body"/>
          </p:nvPr>
        </p:nvSpPr>
        <p:spPr>
          <a:xfrm>
            <a:off x="311700" y="1505700"/>
            <a:ext cx="43632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●"/>
            </a:pPr>
            <a:r>
              <a:rPr b="1" lang="en" sz="1400">
                <a:latin typeface="Lora"/>
                <a:ea typeface="Lora"/>
                <a:cs typeface="Lora"/>
                <a:sym typeface="Lora"/>
              </a:rPr>
              <a:t>Mixing of Salary Category</a:t>
            </a:r>
            <a:endParaRPr b="1" sz="1400">
              <a:latin typeface="Lora"/>
              <a:ea typeface="Lora"/>
              <a:cs typeface="Lora"/>
              <a:sym typeface="Lora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○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Annual salary &amp; monthly salary 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●"/>
            </a:pPr>
            <a:r>
              <a:rPr b="1" lang="en" sz="1400">
                <a:latin typeface="Lora"/>
                <a:ea typeface="Lora"/>
                <a:cs typeface="Lora"/>
                <a:sym typeface="Lora"/>
              </a:rPr>
              <a:t>Extraction of Salary From Job Title</a:t>
            </a:r>
            <a:endParaRPr b="1" sz="1400">
              <a:latin typeface="Lora"/>
              <a:ea typeface="Lora"/>
              <a:cs typeface="Lora"/>
              <a:sym typeface="Lora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○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Since values are not in same format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■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 more effort in regex filtration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○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Can’t distinguish year salary from 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■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Might include some annual salary 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■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Affect accuracy of calculation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269" name="Google Shape;26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23"/>
          <p:cNvSpPr txBox="1"/>
          <p:nvPr>
            <p:ph type="title"/>
          </p:nvPr>
        </p:nvSpPr>
        <p:spPr>
          <a:xfrm>
            <a:off x="210775" y="240650"/>
            <a:ext cx="90819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/>
              <a:t>Challenge 4 : Salary Category</a:t>
            </a:r>
            <a:endParaRPr b="1" sz="1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000"/>
          </a:p>
        </p:txBody>
      </p:sp>
      <p:pic>
        <p:nvPicPr>
          <p:cNvPr id="271" name="Google Shape;27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6030" y="1726825"/>
            <a:ext cx="4066471" cy="154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3"/>
          <p:cNvSpPr/>
          <p:nvPr/>
        </p:nvSpPr>
        <p:spPr>
          <a:xfrm>
            <a:off x="4826025" y="2041213"/>
            <a:ext cx="1048200" cy="267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p24"/>
          <p:cNvSpPr txBox="1"/>
          <p:nvPr>
            <p:ph type="title"/>
          </p:nvPr>
        </p:nvSpPr>
        <p:spPr>
          <a:xfrm>
            <a:off x="210775" y="240650"/>
            <a:ext cx="90819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/>
              <a:t>Challenge 4 : Salary Category</a:t>
            </a:r>
            <a:endParaRPr b="1" sz="1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/>
              <a:t> (Cont’d)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000"/>
          </a:p>
        </p:txBody>
      </p:sp>
      <p:sp>
        <p:nvSpPr>
          <p:cNvPr id="279" name="Google Shape;279;p24"/>
          <p:cNvSpPr txBox="1"/>
          <p:nvPr>
            <p:ph idx="1" type="body"/>
          </p:nvPr>
        </p:nvSpPr>
        <p:spPr>
          <a:xfrm>
            <a:off x="311700" y="2121425"/>
            <a:ext cx="5334900" cy="18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80" name="Google Shape;28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825" y="1365374"/>
            <a:ext cx="5334900" cy="3545748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4"/>
          <p:cNvSpPr txBox="1"/>
          <p:nvPr/>
        </p:nvSpPr>
        <p:spPr>
          <a:xfrm>
            <a:off x="5609975" y="1485350"/>
            <a:ext cx="3326700" cy="3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Find the Salary  using regex </a:t>
            </a:r>
            <a:endParaRPr b="0" i="0" sz="14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Only a few employers input the salary in header</a:t>
            </a:r>
            <a:endParaRPr b="0" i="0" sz="14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Need to scrape data from Job title</a:t>
            </a:r>
            <a:endParaRPr b="0" i="0" sz="14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Not all salary-related data can be spotted</a:t>
            </a:r>
            <a:endParaRPr b="0" i="0" sz="14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Different format are created by manual Input</a:t>
            </a:r>
            <a:endParaRPr b="0" i="0" sz="14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Some data may be omitted</a:t>
            </a:r>
            <a:endParaRPr b="0" i="0" sz="14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2" name="Google Shape;282;p24"/>
          <p:cNvSpPr/>
          <p:nvPr/>
        </p:nvSpPr>
        <p:spPr>
          <a:xfrm>
            <a:off x="3228500" y="4647100"/>
            <a:ext cx="846900" cy="264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"/>
          <p:cNvSpPr/>
          <p:nvPr/>
        </p:nvSpPr>
        <p:spPr>
          <a:xfrm>
            <a:off x="2999900" y="3732700"/>
            <a:ext cx="846900" cy="264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4"/>
          <p:cNvSpPr/>
          <p:nvPr/>
        </p:nvSpPr>
        <p:spPr>
          <a:xfrm>
            <a:off x="2394825" y="4276725"/>
            <a:ext cx="846900" cy="264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4"/>
          <p:cNvSpPr/>
          <p:nvPr/>
        </p:nvSpPr>
        <p:spPr>
          <a:xfrm>
            <a:off x="210775" y="1365375"/>
            <a:ext cx="5190600" cy="531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Challenge 5: Job Category Identification </a:t>
            </a:r>
            <a:endParaRPr/>
          </a:p>
        </p:txBody>
      </p:sp>
      <p:sp>
        <p:nvSpPr>
          <p:cNvPr id="291" name="Google Shape;291;p25"/>
          <p:cNvSpPr txBox="1"/>
          <p:nvPr>
            <p:ph idx="1" type="body"/>
          </p:nvPr>
        </p:nvSpPr>
        <p:spPr>
          <a:xfrm>
            <a:off x="311700" y="1505700"/>
            <a:ext cx="84285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●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Job title varies across companies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●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Low relevance towards searching keywords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●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Might include some irrelevant job 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○"/>
            </a:pPr>
            <a:r>
              <a:rPr lang="en" sz="1400">
                <a:latin typeface="Lora"/>
                <a:ea typeface="Lora"/>
                <a:cs typeface="Lora"/>
                <a:sym typeface="Lora"/>
              </a:rPr>
              <a:t>e.g. Programmer, IT support, Executive Secretary etc.</a:t>
            </a:r>
            <a:endParaRPr sz="1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292" name="Google Shape;29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3" name="Google Shape;29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5575" y="3024300"/>
            <a:ext cx="5449675" cy="16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23425" y="3380413"/>
            <a:ext cx="2724150" cy="16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Observation &amp; Conclusion </a:t>
            </a:r>
            <a:endParaRPr/>
          </a:p>
        </p:txBody>
      </p:sp>
      <p:sp>
        <p:nvSpPr>
          <p:cNvPr id="300" name="Google Shape;300;p26"/>
          <p:cNvSpPr txBox="1"/>
          <p:nvPr>
            <p:ph idx="1" type="body"/>
          </p:nvPr>
        </p:nvSpPr>
        <p:spPr>
          <a:xfrm>
            <a:off x="4572000" y="59800"/>
            <a:ext cx="4166400" cy="48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●"/>
            </a:pPr>
            <a:r>
              <a:rPr b="1"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Number of job offer:  #After filtration</a:t>
            </a:r>
            <a:endParaRPr b="1"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○"/>
            </a:pPr>
            <a:r>
              <a:rPr b="1"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SG(1145 total) &gt;&gt;&gt; HK(636 total)</a:t>
            </a:r>
            <a:endParaRPr b="1"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●"/>
            </a:pPr>
            <a:r>
              <a:rPr b="1"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Huge variation in job requirements across companies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●"/>
            </a:pPr>
            <a:r>
              <a:rPr b="1"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Data set accuracy :Singapore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■"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Better structured data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■"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Relatively accurate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●"/>
            </a:pPr>
            <a:r>
              <a:rPr b="1"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Essential tool :</a:t>
            </a:r>
            <a:endParaRPr b="1"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○"/>
            </a:pPr>
            <a:r>
              <a:rPr b="1"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Python (Growing popularity)</a:t>
            </a:r>
            <a:endParaRPr b="1"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○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Power BI &amp; Tableau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○"/>
            </a:pPr>
            <a:r>
              <a:rPr b="1"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Excel (Still important)</a:t>
            </a:r>
            <a:endParaRPr b="1"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●"/>
            </a:pPr>
            <a:r>
              <a:rPr b="1"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Education Requirement</a:t>
            </a:r>
            <a:endParaRPr b="1"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○"/>
            </a:pPr>
            <a:r>
              <a:rPr b="1"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Bachelor Degree</a:t>
            </a:r>
            <a:endParaRPr b="1"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●"/>
            </a:pPr>
            <a:r>
              <a:rPr b="1"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Average Salary </a:t>
            </a:r>
            <a:endParaRPr b="1"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○"/>
            </a:pPr>
            <a:r>
              <a:rPr b="1"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$20000-$40000</a:t>
            </a:r>
            <a:endParaRPr b="1"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01" name="Google Shape;3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Assumption: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Education Level</a:t>
            </a:r>
            <a:endParaRPr/>
          </a:p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1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80" name="Google Shape;80;p3"/>
          <p:cNvSpPr txBox="1"/>
          <p:nvPr>
            <p:ph idx="1" type="body"/>
          </p:nvPr>
        </p:nvSpPr>
        <p:spPr>
          <a:xfrm>
            <a:off x="4571988" y="320044"/>
            <a:ext cx="4166400" cy="40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Our target candidate should be majoring in one of the following academic disciplines:</a:t>
            </a:r>
            <a:endParaRPr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ora"/>
              <a:buAutoNum type="arabicPeriod"/>
            </a:pPr>
            <a:r>
              <a:rPr lang="en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IT</a:t>
            </a:r>
            <a:endParaRPr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ora"/>
              <a:buAutoNum type="arabicPeriod"/>
            </a:pPr>
            <a:r>
              <a:rPr lang="en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Computer Science</a:t>
            </a:r>
            <a:endParaRPr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ora"/>
              <a:buAutoNum type="arabicPeriod"/>
            </a:pPr>
            <a:r>
              <a:rPr lang="en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Computer Engineering</a:t>
            </a:r>
            <a:endParaRPr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ora"/>
              <a:buAutoNum type="arabicPeriod"/>
            </a:pPr>
            <a:r>
              <a:rPr lang="en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Mathematics</a:t>
            </a:r>
            <a:endParaRPr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ora"/>
              <a:buAutoNum type="arabicPeriod"/>
            </a:pPr>
            <a:r>
              <a:rPr lang="en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Statistics</a:t>
            </a:r>
            <a:endParaRPr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ora"/>
              <a:buAutoNum type="arabicPeriod"/>
            </a:pPr>
            <a:r>
              <a:rPr lang="en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Business Analysis</a:t>
            </a:r>
            <a:endParaRPr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ora"/>
              <a:buAutoNum type="arabicPeriod"/>
            </a:pPr>
            <a:r>
              <a:rPr lang="en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Any  related academic disciplines</a:t>
            </a:r>
            <a:endParaRPr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81" name="Google Shape;81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" name="Google Shape;8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775" y="1968875"/>
            <a:ext cx="3978392" cy="3019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88" name="Google Shape;88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As a HR consultant, we want to find out the job market trend for Data Analytics’ and Data Scientists’ role in Hong Kong and Singapore.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Points to be considered: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●"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Talent’s skills set 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●"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Job requirement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89" name="Google Shape;8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Purpose of Project with Business Value</a:t>
            </a:r>
            <a:endParaRPr/>
          </a:p>
        </p:txBody>
      </p:sp>
      <p:sp>
        <p:nvSpPr>
          <p:cNvPr id="95" name="Google Shape;95;p5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Provide insights for job seekers on: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●"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Career advancement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●"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Preparation for next job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●"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Career Change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Provide insights for company on: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●"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Average market price for data science job for reference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●"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Demand of talents in industry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6" name="Google Shape;9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02" name="Google Shape;102;p6"/>
          <p:cNvSpPr txBox="1"/>
          <p:nvPr>
            <p:ph idx="1" type="body"/>
          </p:nvPr>
        </p:nvSpPr>
        <p:spPr>
          <a:xfrm>
            <a:off x="4514550" y="103050"/>
            <a:ext cx="4166400" cy="40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BeautifulSoup:</a:t>
            </a:r>
            <a:endParaRPr b="1"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●"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Collect Data From Indeed.com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Regex:</a:t>
            </a:r>
            <a:endParaRPr b="1"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●"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Cleaning Unrelated Data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●"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Extract important information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Pandas:</a:t>
            </a:r>
            <a:endParaRPr b="1"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●"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Data Visualization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●"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Feature Engineering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Matplotlib / Seaborn:</a:t>
            </a:r>
            <a:endParaRPr b="1"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●"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Plotting a bar chart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●"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Comparison with Singapore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3" name="Google Shape;10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" name="Google Shape;10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4275" y="1878500"/>
            <a:ext cx="1828875" cy="18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Data Collected</a:t>
            </a:r>
            <a:endParaRPr/>
          </a:p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4659050" y="438150"/>
            <a:ext cx="4166400" cy="40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Original Information scrapped from Indeed.com:</a:t>
            </a:r>
            <a:endParaRPr b="1"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●"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Job Title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●"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Company Name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●"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Salary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●"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Full-Time/Part-Time Mode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●"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Location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●"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Job Description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●"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Issue Time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Same process for:</a:t>
            </a:r>
            <a:endParaRPr b="1"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●"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Job of Data Scientist in Hong Kong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●"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Job of Data Analyst in Singapore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●"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Job of Data Scientist in Singapore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7"/>
          <p:cNvSpPr txBox="1"/>
          <p:nvPr/>
        </p:nvSpPr>
        <p:spPr>
          <a:xfrm>
            <a:off x="506875" y="1970425"/>
            <a:ext cx="35889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Example of Data Analyst in Hong Kong</a:t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" name="Google Shape;11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350" y="2655975"/>
            <a:ext cx="4079249" cy="205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Data After Cleaning</a:t>
            </a:r>
            <a:endParaRPr/>
          </a:p>
        </p:txBody>
      </p:sp>
      <p:sp>
        <p:nvSpPr>
          <p:cNvPr id="119" name="Google Shape;119;p8"/>
          <p:cNvSpPr txBox="1"/>
          <p:nvPr>
            <p:ph idx="1" type="body"/>
          </p:nvPr>
        </p:nvSpPr>
        <p:spPr>
          <a:xfrm>
            <a:off x="4854750" y="212050"/>
            <a:ext cx="4166400" cy="40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Data Cleaning</a:t>
            </a:r>
            <a:endParaRPr b="1"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●"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Remove unnecessary information before feature engineering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●"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Remove unrelated job based on specific criterias 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●"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Drop duplication of Job Posts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Feature Engineering</a:t>
            </a:r>
            <a:endParaRPr b="1"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●"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Look for Language Requirement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○"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English, Chinese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●"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Programming Tool: Python &amp; R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●"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Visualization Tool: Tableau, TensorFlow &amp; Qlik 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●"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Look for Minimum &amp; Maximum Degree Requirement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ora"/>
              <a:buChar char="●"/>
            </a:pPr>
            <a:r>
              <a:rPr lang="en" sz="1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Categorize average salary into several Salary Range Group</a:t>
            </a:r>
            <a:endParaRPr sz="1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20" name="Google Shape;12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" name="Google Shape;12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25" y="1450425"/>
            <a:ext cx="4724249" cy="133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650" y="3319375"/>
            <a:ext cx="4768602" cy="125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"/>
          <p:cNvSpPr txBox="1"/>
          <p:nvPr>
            <p:ph type="title"/>
          </p:nvPr>
        </p:nvSpPr>
        <p:spPr>
          <a:xfrm>
            <a:off x="1904550" y="1674125"/>
            <a:ext cx="5334900" cy="134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t/>
            </a:r>
            <a:endParaRPr sz="2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" sz="2800"/>
              <a:t>Next Part:</a:t>
            </a:r>
            <a:endParaRPr sz="2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" sz="2800"/>
              <a:t>Insight with Visualizations</a:t>
            </a:r>
            <a:endParaRPr/>
          </a:p>
        </p:txBody>
      </p:sp>
      <p:sp>
        <p:nvSpPr>
          <p:cNvPr id="128" name="Google Shape;12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